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水無瀬ヘルパー４ DT030025" initials="水無瀬ヘルパー４" lastIdx="1" clrIdx="0">
    <p:extLst>
      <p:ext uri="{19B8F6BF-5375-455C-9EA6-DF929625EA0E}">
        <p15:presenceInfo xmlns:p15="http://schemas.microsoft.com/office/powerpoint/2012/main" userId="水無瀬ヘルパー４ DT030025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107"/>
    <a:srgbClr val="CC0066"/>
    <a:srgbClr val="FF9900"/>
    <a:srgbClr val="FF3300"/>
    <a:srgbClr val="FF7C80"/>
    <a:srgbClr val="F628BB"/>
    <a:srgbClr val="B07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19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80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57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5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41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18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87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0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34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5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61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5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54D86-CB4A-4A44-9DE6-156907BC4B36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D89AE-2FAB-43EC-AEBE-9E6D4230C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3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1000">
              <a:schemeClr val="bg1"/>
            </a:gs>
            <a:gs pos="100000">
              <a:schemeClr val="bg1"/>
            </a:gs>
            <a:gs pos="100000">
              <a:schemeClr val="bg1"/>
            </a:gs>
            <a:gs pos="8300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字幕 14">
            <a:extLst>
              <a:ext uri="{FF2B5EF4-FFF2-40B4-BE49-F238E27FC236}">
                <a16:creationId xmlns:a16="http://schemas.microsoft.com/office/drawing/2014/main" id="{E8C9078F-D46F-4050-9E2A-DCA2260609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472281" y="7790700"/>
            <a:ext cx="6613579" cy="386457"/>
          </a:xfrm>
        </p:spPr>
        <p:txBody>
          <a:bodyPr>
            <a:noAutofit/>
          </a:bodyPr>
          <a:lstStyle/>
          <a:p>
            <a:r>
              <a:rPr lang="ja-JP" altLang="en-US" sz="2167" b="1" dirty="0">
                <a:latin typeface="+mn-ea"/>
              </a:rPr>
              <a:t>場所：</a:t>
            </a:r>
            <a:r>
              <a:rPr lang="ja-JP" altLang="en-US" sz="2400" b="1" dirty="0">
                <a:latin typeface="+mn-ea"/>
              </a:rPr>
              <a:t>高浜公会堂</a:t>
            </a:r>
            <a:r>
              <a:rPr lang="ja-JP" altLang="en-US" sz="2800" b="1" dirty="0">
                <a:latin typeface="+mn-ea"/>
              </a:rPr>
              <a:t>　</a:t>
            </a:r>
            <a:r>
              <a:rPr lang="ja-JP" altLang="en-US" sz="2167" b="1" dirty="0">
                <a:latin typeface="+mn-ea"/>
              </a:rPr>
              <a:t>参加費：</a:t>
            </a:r>
            <a:r>
              <a:rPr lang="en-US" altLang="ja-JP" sz="2167" b="1" dirty="0">
                <a:latin typeface="+mn-ea"/>
              </a:rPr>
              <a:t>100</a:t>
            </a:r>
            <a:r>
              <a:rPr lang="ja-JP" altLang="en-US" sz="2167" b="1" dirty="0">
                <a:latin typeface="+mn-ea"/>
              </a:rPr>
              <a:t>円</a:t>
            </a:r>
            <a:endParaRPr lang="ja-JP" altLang="en-US" sz="2167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528F37B-04B8-4244-AC10-1688D192F1D0}"/>
              </a:ext>
            </a:extLst>
          </p:cNvPr>
          <p:cNvSpPr txBox="1"/>
          <p:nvPr/>
        </p:nvSpPr>
        <p:spPr>
          <a:xfrm>
            <a:off x="1028751" y="9783931"/>
            <a:ext cx="5925391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733" b="1" dirty="0"/>
              <a:t>お問い合わせ：医療法人　清仁会</a:t>
            </a:r>
            <a:endParaRPr kumimoji="1" lang="en-US" altLang="ja-JP" sz="1733" b="1" dirty="0"/>
          </a:p>
          <a:p>
            <a:pPr algn="ctr"/>
            <a:r>
              <a:rPr kumimoji="1" lang="ja-JP" altLang="en-US" sz="1733" b="1" dirty="0"/>
              <a:t>水無瀬ヘルパーステーション　</a:t>
            </a:r>
            <a:r>
              <a:rPr kumimoji="1" lang="en-US" altLang="ja-JP" sz="2000" b="1" dirty="0"/>
              <a:t>075-963-0033</a:t>
            </a:r>
            <a:r>
              <a:rPr kumimoji="1" lang="ja-JP" altLang="en-US" sz="1733" b="1" dirty="0"/>
              <a:t>（すぎき）</a:t>
            </a:r>
            <a:endParaRPr kumimoji="1" lang="en-US" altLang="ja-JP" sz="1733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6A2008-6439-4A73-A374-F51D4795BF73}"/>
              </a:ext>
            </a:extLst>
          </p:cNvPr>
          <p:cNvSpPr txBox="1"/>
          <p:nvPr/>
        </p:nvSpPr>
        <p:spPr>
          <a:xfrm>
            <a:off x="381101" y="2014460"/>
            <a:ext cx="6844366" cy="5924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50" b="1" dirty="0">
                <a:latin typeface="+mn-ea"/>
              </a:rPr>
              <a:t>毎月第２木曜日</a:t>
            </a:r>
            <a:r>
              <a:rPr lang="en-US" altLang="ja-JP" sz="3250" b="1" dirty="0">
                <a:latin typeface="+mn-ea"/>
              </a:rPr>
              <a:t>13</a:t>
            </a:r>
            <a:r>
              <a:rPr lang="ja-JP" altLang="en-US" sz="3250" b="1" dirty="0">
                <a:latin typeface="+mn-ea"/>
              </a:rPr>
              <a:t>：</a:t>
            </a:r>
            <a:r>
              <a:rPr lang="en-US" altLang="ja-JP" sz="3250" b="1" dirty="0">
                <a:latin typeface="+mn-ea"/>
              </a:rPr>
              <a:t>30</a:t>
            </a:r>
            <a:r>
              <a:rPr lang="ja-JP" altLang="en-US" sz="3250" b="1" dirty="0">
                <a:latin typeface="+mn-ea"/>
              </a:rPr>
              <a:t>：～</a:t>
            </a:r>
            <a:r>
              <a:rPr lang="en-US" altLang="ja-JP" sz="3250" b="1" dirty="0">
                <a:latin typeface="+mn-ea"/>
              </a:rPr>
              <a:t>15</a:t>
            </a:r>
            <a:r>
              <a:rPr lang="ja-JP" altLang="en-US" sz="3250" b="1" dirty="0">
                <a:latin typeface="+mn-ea"/>
              </a:rPr>
              <a:t>：</a:t>
            </a:r>
            <a:r>
              <a:rPr lang="en-US" altLang="ja-JP" sz="3250" b="1" dirty="0">
                <a:latin typeface="+mn-ea"/>
              </a:rPr>
              <a:t>30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8DCE91B-7DB5-4A77-A31F-021AAC6C649A}"/>
              </a:ext>
            </a:extLst>
          </p:cNvPr>
          <p:cNvSpPr txBox="1"/>
          <p:nvPr/>
        </p:nvSpPr>
        <p:spPr>
          <a:xfrm>
            <a:off x="340561" y="172518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地域サロン＆しまもとオレンジカフェ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5D514FB-E89B-453A-BC6C-39A78E51A9A9}"/>
              </a:ext>
            </a:extLst>
          </p:cNvPr>
          <p:cNvSpPr txBox="1"/>
          <p:nvPr/>
        </p:nvSpPr>
        <p:spPr>
          <a:xfrm>
            <a:off x="180064" y="525028"/>
            <a:ext cx="73379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 dirty="0">
                <a:solidFill>
                  <a:srgbClr val="FF6600"/>
                </a:solidFill>
                <a:effectLst>
                  <a:outerShdw blurRad="50800" dist="38100" dir="18900000" algn="bl" rotWithShape="0">
                    <a:srgbClr val="FF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kumimoji="1" lang="ja-JP" altLang="en-US" sz="8800" dirty="0">
                <a:solidFill>
                  <a:srgbClr val="FF6600"/>
                </a:solidFill>
                <a:effectLst>
                  <a:outerShdw blurRad="50800" dist="38100" dir="18900000" algn="bl" rotWithShape="0">
                    <a:srgbClr val="FF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すまいる</a:t>
            </a:r>
            <a:r>
              <a:rPr kumimoji="1" lang="en-US" altLang="ja-JP" sz="8800" dirty="0">
                <a:solidFill>
                  <a:srgbClr val="FF6600"/>
                </a:solidFill>
                <a:effectLst>
                  <a:outerShdw blurRad="50800" dist="38100" dir="18900000" algn="bl" rotWithShape="0">
                    <a:srgbClr val="FF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</a:t>
            </a:r>
            <a:endParaRPr kumimoji="1" lang="ja-JP" altLang="en-US" sz="8800" dirty="0">
              <a:solidFill>
                <a:srgbClr val="FF6600"/>
              </a:solidFill>
              <a:effectLst>
                <a:outerShdw blurRad="50800" dist="38100" dir="18900000" algn="bl" rotWithShape="0">
                  <a:srgbClr val="FF0000">
                    <a:alpha val="40000"/>
                  </a:srgbClr>
                </a:outerShdw>
              </a:effectLst>
              <a:latin typeface="Antique Olive Compact" panose="020B090403050403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E704B4E-543D-BB8D-76EE-36177260AF25}"/>
              </a:ext>
            </a:extLst>
          </p:cNvPr>
          <p:cNvSpPr txBox="1"/>
          <p:nvPr/>
        </p:nvSpPr>
        <p:spPr>
          <a:xfrm>
            <a:off x="192287" y="8247916"/>
            <a:ext cx="7246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+mn-ea"/>
              </a:rPr>
              <a:t>出入り自由、予約不要、どなたでも</a:t>
            </a:r>
            <a:r>
              <a:rPr kumimoji="1" lang="ja-JP" altLang="en-US" sz="2000" b="1" dirty="0"/>
              <a:t>参加いただけます</a:t>
            </a:r>
            <a:endParaRPr kumimoji="1" lang="en-US" altLang="ja-JP" sz="2000" b="1" dirty="0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196ACDAC-35FE-0F3C-A458-AD607D98B85F}"/>
              </a:ext>
            </a:extLst>
          </p:cNvPr>
          <p:cNvSpPr/>
          <p:nvPr/>
        </p:nvSpPr>
        <p:spPr>
          <a:xfrm>
            <a:off x="0" y="2842906"/>
            <a:ext cx="7559675" cy="4856287"/>
          </a:xfrm>
          <a:prstGeom prst="roundRect">
            <a:avLst/>
          </a:prstGeom>
          <a:solidFill>
            <a:srgbClr val="E6F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3" name="Picture 2">
            <a:extLst>
              <a:ext uri="{FF2B5EF4-FFF2-40B4-BE49-F238E27FC236}">
                <a16:creationId xmlns:a16="http://schemas.microsoft.com/office/drawing/2014/main" id="{E3EF0565-B95C-CF66-E82A-70A67AAA6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712" y="5471560"/>
            <a:ext cx="1407125" cy="220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3939CDE-8C88-A4EB-40A3-DCC1A3E31EC5}"/>
              </a:ext>
            </a:extLst>
          </p:cNvPr>
          <p:cNvSpPr txBox="1"/>
          <p:nvPr/>
        </p:nvSpPr>
        <p:spPr>
          <a:xfrm>
            <a:off x="381101" y="3024684"/>
            <a:ext cx="7537199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tx1"/>
                </a:solidFill>
              </a:rPr>
              <a:t>今回５月１１日（木）</a:t>
            </a:r>
            <a:r>
              <a:rPr kumimoji="1" lang="ja-JP" altLang="en-US" sz="2800" b="1" dirty="0"/>
              <a:t>のイベントは・・・</a:t>
            </a:r>
            <a:endParaRPr kumimoji="1" lang="en-US" altLang="ja-JP" sz="2800" b="1" dirty="0"/>
          </a:p>
          <a:p>
            <a:r>
              <a:rPr kumimoji="1" lang="ja-JP" altLang="en-US" sz="2000" dirty="0">
                <a:latin typeface="+mn-ea"/>
              </a:rPr>
              <a:t>　</a:t>
            </a:r>
            <a:endParaRPr kumimoji="1" lang="ja-JP" altLang="en-US" sz="20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863D3A3-E197-01C4-B990-BFBA76108B63}"/>
              </a:ext>
            </a:extLst>
          </p:cNvPr>
          <p:cNvSpPr txBox="1"/>
          <p:nvPr/>
        </p:nvSpPr>
        <p:spPr>
          <a:xfrm>
            <a:off x="-201036" y="4410105"/>
            <a:ext cx="7426503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+mn-ea"/>
              </a:rPr>
              <a:t>　</a:t>
            </a:r>
            <a:r>
              <a:rPr kumimoji="1" lang="ja-JP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「介護予防認定理学療法士による</a:t>
            </a:r>
            <a:endParaRPr kumimoji="1" lang="en-US" altLang="ja-JP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kumimoji="1" lang="ja-JP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　　　　　歩行アドバイス</a:t>
            </a:r>
            <a:r>
              <a:rPr kumimoji="1" lang="ja-JP" alt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」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BDD7E4F-FFA7-91BC-C41C-5D3D0CE90D88}"/>
              </a:ext>
            </a:extLst>
          </p:cNvPr>
          <p:cNvSpPr txBox="1"/>
          <p:nvPr/>
        </p:nvSpPr>
        <p:spPr>
          <a:xfrm>
            <a:off x="192287" y="3646347"/>
            <a:ext cx="7426503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b="1" i="1" dirty="0">
                <a:solidFill>
                  <a:srgbClr val="FF6600"/>
                </a:solidFill>
                <a:latin typeface="+mn-ea"/>
              </a:rPr>
              <a:t>姿勢や歩き方の崩れは転倒への　</a:t>
            </a:r>
            <a:r>
              <a:rPr kumimoji="1" lang="ja-JP" altLang="en-US" sz="3200" b="1" i="1" dirty="0">
                <a:solidFill>
                  <a:srgbClr val="FF0107"/>
                </a:solidFill>
                <a:latin typeface="+mn-ea"/>
              </a:rPr>
              <a:t>赤信号！</a:t>
            </a:r>
            <a:endParaRPr kumimoji="1" lang="en-US" altLang="ja-JP" sz="2000" b="1" dirty="0">
              <a:solidFill>
                <a:schemeClr val="accent2"/>
              </a:solidFill>
              <a:latin typeface="+mn-ea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245245D-05B9-BF33-D680-A9A6B082C9D8}"/>
              </a:ext>
            </a:extLst>
          </p:cNvPr>
          <p:cNvSpPr txBox="1"/>
          <p:nvPr/>
        </p:nvSpPr>
        <p:spPr>
          <a:xfrm>
            <a:off x="3112530" y="7033425"/>
            <a:ext cx="344271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b="1" dirty="0"/>
              <a:t>※</a:t>
            </a:r>
            <a:r>
              <a:rPr kumimoji="1" lang="ja-JP" altLang="en-US" sz="1600" b="1" dirty="0"/>
              <a:t>１３時４５分頃から始めます</a:t>
            </a:r>
            <a:endParaRPr kumimoji="1" lang="ja-JP" altLang="en-US" sz="16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542E8C3-7F67-4423-7E76-D84971B703F4}"/>
              </a:ext>
            </a:extLst>
          </p:cNvPr>
          <p:cNvSpPr txBox="1"/>
          <p:nvPr/>
        </p:nvSpPr>
        <p:spPr>
          <a:xfrm>
            <a:off x="325768" y="8831257"/>
            <a:ext cx="7294866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/>
              <a:t>次回６月８日（木）は「知って得する！！福祉用具アレコレ体験会」です。</a:t>
            </a:r>
            <a:endParaRPr kumimoji="1" lang="en-US" altLang="ja-JP" sz="1600" dirty="0"/>
          </a:p>
          <a:p>
            <a:r>
              <a:rPr kumimoji="1" lang="ja-JP" altLang="en-US" sz="1600" dirty="0"/>
              <a:t>最新の臭わないラップ式ポータブルトイレや置き型手すり等介護に役立つ</a:t>
            </a:r>
            <a:endParaRPr kumimoji="1" lang="en-US" altLang="ja-JP" sz="1600" dirty="0"/>
          </a:p>
          <a:p>
            <a:r>
              <a:rPr kumimoji="1" lang="ja-JP" altLang="en-US" sz="1600" dirty="0"/>
              <a:t>福祉用具などを体験できます。お楽しみに！</a:t>
            </a:r>
            <a:endParaRPr kumimoji="1" lang="ja-JP" altLang="en-US" sz="16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8EC1179-6DFB-9C8C-17B1-E9AB06753763}"/>
              </a:ext>
            </a:extLst>
          </p:cNvPr>
          <p:cNvSpPr txBox="1"/>
          <p:nvPr/>
        </p:nvSpPr>
        <p:spPr>
          <a:xfrm>
            <a:off x="1695675" y="5789417"/>
            <a:ext cx="4316507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/>
                </a:solidFill>
                <a:latin typeface="+mn-ea"/>
              </a:rPr>
              <a:t>介護予防認定理学療法士による</a:t>
            </a: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  <a:latin typeface="+mn-ea"/>
              </a:rPr>
              <a:t>誰でもできる簡単な運動を行います。</a:t>
            </a: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  <a:latin typeface="+mn-ea"/>
              </a:rPr>
              <a:t>転びにくい体を手に入れよう！！</a:t>
            </a: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B65AB08-31E1-4321-99A6-50E93D1F2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61" y="5610434"/>
            <a:ext cx="1407125" cy="199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3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2224</TotalTime>
  <Words>168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游ゴシック</vt:lpstr>
      <vt:lpstr>游ゴシック Light</vt:lpstr>
      <vt:lpstr>Antique Olive Compact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水無瀬ヘルパー４ DT030025</dc:creator>
  <cp:lastModifiedBy>水無瀬ヘルパー４ DT030025</cp:lastModifiedBy>
  <cp:revision>106</cp:revision>
  <cp:lastPrinted>2023-04-19T02:22:31Z</cp:lastPrinted>
  <dcterms:created xsi:type="dcterms:W3CDTF">2023-02-08T03:34:49Z</dcterms:created>
  <dcterms:modified xsi:type="dcterms:W3CDTF">2023-04-19T08:26:26Z</dcterms:modified>
</cp:coreProperties>
</file>